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541" r:id="rId2"/>
    <p:sldId id="316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33" r:id="rId12"/>
    <p:sldId id="553" r:id="rId13"/>
    <p:sldId id="554" r:id="rId14"/>
    <p:sldId id="555" r:id="rId15"/>
    <p:sldId id="557" r:id="rId16"/>
    <p:sldId id="559" r:id="rId17"/>
    <p:sldId id="558" r:id="rId18"/>
    <p:sldId id="560" r:id="rId19"/>
    <p:sldId id="561" r:id="rId20"/>
    <p:sldId id="562" r:id="rId21"/>
    <p:sldId id="563" r:id="rId22"/>
    <p:sldId id="565" r:id="rId23"/>
    <p:sldId id="564" r:id="rId24"/>
    <p:sldId id="567" r:id="rId25"/>
    <p:sldId id="568" r:id="rId26"/>
    <p:sldId id="576" r:id="rId27"/>
    <p:sldId id="573" r:id="rId28"/>
    <p:sldId id="574" r:id="rId29"/>
    <p:sldId id="575" r:id="rId30"/>
    <p:sldId id="570" r:id="rId31"/>
    <p:sldId id="571" r:id="rId32"/>
    <p:sldId id="572" r:id="rId33"/>
    <p:sldId id="569" r:id="rId34"/>
    <p:sldId id="579" r:id="rId35"/>
    <p:sldId id="578" r:id="rId36"/>
    <p:sldId id="577" r:id="rId37"/>
    <p:sldId id="580" r:id="rId38"/>
    <p:sldId id="581" r:id="rId39"/>
    <p:sldId id="583" r:id="rId40"/>
    <p:sldId id="584" r:id="rId41"/>
    <p:sldId id="582" r:id="rId42"/>
    <p:sldId id="585" r:id="rId43"/>
    <p:sldId id="586" r:id="rId44"/>
    <p:sldId id="48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>
        <p:scale>
          <a:sx n="70" d="100"/>
          <a:sy n="70" d="100"/>
        </p:scale>
        <p:origin x="-2814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71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1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8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4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45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7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6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only exceptions</a:t>
            </a:r>
            <a:r>
              <a:rPr lang="en-US" baseline="0" dirty="0" smtClean="0"/>
              <a:t> are the words </a:t>
            </a:r>
            <a:r>
              <a:rPr lang="el-GR" baseline="0" dirty="0" smtClean="0"/>
              <a:t>ἐκ </a:t>
            </a:r>
            <a:r>
              <a:rPr lang="en-US" baseline="0" dirty="0" smtClean="0"/>
              <a:t>“out of” and </a:t>
            </a:r>
            <a:r>
              <a:rPr lang="el-GR" baseline="0" dirty="0" smtClean="0"/>
              <a:t>οὐκ </a:t>
            </a:r>
            <a:r>
              <a:rPr lang="en-US" baseline="0" dirty="0" smtClean="0"/>
              <a:t>or</a:t>
            </a:r>
            <a:r>
              <a:rPr lang="el-GR" baseline="0" dirty="0" smtClean="0"/>
              <a:t> οὐχ</a:t>
            </a:r>
            <a:r>
              <a:rPr lang="en-US" baseline="0" dirty="0" smtClean="0"/>
              <a:t> “not.”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7EB35-3257-4E4C-9EDC-ABDE3FDB1F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93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1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7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4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6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8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76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015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04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97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8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01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4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34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64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536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245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20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20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20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06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99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2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39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1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25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69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Fall 2013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Richard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18: Vocative and Imperative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</a:p>
          <a:p>
            <a:pPr lvl="1">
              <a:defRPr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English can indicate possession either with “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or an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Greek can indicate possession only with the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case. All the highlighted words would be in the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 in Greek, with no distinction among them.</a:t>
            </a:r>
          </a:p>
          <a:p>
            <a:pPr marL="57150" indent="0" algn="ctr"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gives the rulers the child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Joseph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" indent="0" algn="ctr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gives the rulers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Joseph’s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child. </a:t>
            </a:r>
          </a:p>
          <a:p>
            <a:pPr marL="57150" indent="0" algn="ctr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Joseph’s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cup is empty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water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 are occasions when a Greek speaker or writer needs to call out to someone or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one remaining case, the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covers this occasion of using nouns and adjectives. 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often,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of nouns as adjectives double 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uses: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all nouns simply use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plural forms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παραδίδοτε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ἄνδρες Ἀθηναῖοι τὴν πατρίδα. 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Athenian men 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παραδίδοτε,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ἄνδρες Ἀθηναῖοι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Athenian men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you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Often Greek uses the marker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signal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case, but it is not necessary and it is usually best to omit it in English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often,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of nouns as adjectives double 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uses: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 simply use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τέκνον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τὴν πατρίδα. 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τέκνα,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you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Often Greek uses the marker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signal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case, but it is not necessary and it is usually best to omit it in English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masculine and feminine nouns, and the adjectives that modify them, use just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πάτερ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τὴν πατρίδα. 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μῆτερ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you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θύγατερ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Daughter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Often Greek uses the marker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signal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case, but it is not necessary and it is usually best to omit it in English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masculine and feminine nouns, and the adjectives that modify them, use just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βασιλεῦ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Σώκρατες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Socrates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στρατιώτα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Soldier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Often Greek uses the marker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signal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case, but it is not necessary and it is usually best to omit it in English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01000" cy="4114800"/>
          </a:xfrm>
        </p:spPr>
        <p:txBody>
          <a:bodyPr>
            <a:normAutofit/>
          </a:bodyPr>
          <a:lstStyle/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end a Greek word </a:t>
            </a: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word can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 in a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vowel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necessary, consonants will drop from the end until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 reaches an allowable final sound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σῶμα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56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masculine and feminine nouns, and the adjectives that modify them, use just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pronunciation, sometimes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further shortened: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ἄνερ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τὴν πατρίδα.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(stem 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ἀνδερ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-)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γύναι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(stem 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γυναικ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παῖ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(stem 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you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Often Greek uses the marker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signal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case, but it is not necessary and it is usually best to omit it in English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masculine and feminine nouns, and the adjectives that modify them, use just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pronunciation, sometimes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further shortened. 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shorten the ending of their stem from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τὴν πατρίδα.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(stem 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ἀδελφο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-)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Compare Greek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verbs, which end their stems in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also shorten it to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Vocative Case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Otherwise, Greek nouns are generally identical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 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Adjectives form the vocative just as they would as nouns: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κακὲ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βασιλεῦ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Evil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κακὴ βασίλεια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Evil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betraying your country. 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παραδίδως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ἀληθὲς βασιλεῦ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πατρίδα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True king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you are betraying your country. </a:t>
            </a:r>
          </a:p>
          <a:p>
            <a:pPr>
              <a:defRPr/>
            </a:pP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18: Vocative and Imperative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learned Greek nouns and adjectives.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the final case: 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learned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moods of Greek verbs: 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more mood: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learned two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Greek verbs: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conveys actual historical events in the present, past or future.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used to refer just to the action of a verb, when it is not necessary to indicate the person and number of the verb.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one more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mood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conveys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someone to perform the action of the verb.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presents one more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mood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conveys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someone to perform the action of the verb.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occurs in only two tenses: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orist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exists in both voices (active and middle, and it can have passive meaning). </a:t>
            </a:r>
          </a:p>
          <a:p>
            <a:pPr marL="457200" lvl="1" indent="0">
              <a:buNone/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13: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tense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Greek verbs: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tenses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describe actions in the past. They differ in what is called “aspect.”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conveys a single, discreet action. This is the more common, default tense for referring to action in the past.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conveys activity that was more than a single action in some way.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walked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think of a single image of the speaker in the act of walking.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 walking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think of an ongoing video of the speaker walking. </a:t>
            </a:r>
          </a:p>
        </p:txBody>
      </p:sp>
    </p:spTree>
    <p:extLst>
      <p:ext uri="{BB962C8B-B14F-4D97-AF65-F5344CB8AC3E}">
        <p14:creationId xmlns:p14="http://schemas.microsoft.com/office/powerpoint/2010/main" val="41613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occurs in only two tenses: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orist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only the indicative mood ever has an augment, so an imperative in the aorist tense never has an augment.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and aorist imperatives differ in aspect: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λαβέ!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“Get it!”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quickly grab something (a single action).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λάμβανε!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“Hold on!”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keep holding on to something (continuing action).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plural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uses the same personal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 indicative,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λύετε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your horses!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λύεσθε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ἄνδρες Ἀθηναῖοι,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ἵππους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ransom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plural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uses the same personal endings as the indicative,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aorist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λύσατε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horses!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λύσασθε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ἵππους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ransom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horses!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plural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uses the same personal endings as the indicative,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aorist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λάβετε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your horses!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λάβε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 (for yourselves)!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regularly uses the personal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λῦε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ἵππον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horse! </a:t>
            </a: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λάμβανε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ἵππον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hold on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your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horse!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regularly uses the personal ending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aorist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λίπε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βασιλεῦ,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ἵππον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horse!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Five 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(strong) aorist imperatives accent their last syllable, rather than following the rule of recessive accent: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εἰπέ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Say!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ἐλθέ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Come!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εὑρέ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Find!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ἰδέ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See!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λαβέ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Take!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regularly uses the personal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some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contract: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τίθει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μοι τὰ χρήματα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τίθεε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money! 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δίδου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μοι τὰ χρήματα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δίδοε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0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 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money! 	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ἵει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χρήματα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ἵεε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money!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τὸν ἵππον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ἵσταε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up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horse!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3 part 1: Introduction to the Greek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Noun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noun communicates THREE pieces of information: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endParaRPr lang="en-US" sz="24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endParaRPr lang="en-US" sz="24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</a:p>
          <a:p>
            <a:pPr lvl="2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puts every noun into a particular 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to indicate its role in an action or place in an idea. 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 few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imperatives use the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 (as in the indicative):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aorist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θὲς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χρήματα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money! </a:t>
            </a:r>
            <a:endParaRPr lang="el-GR" sz="20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δὸς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μοι τὰ χρήματα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 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money! 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ἕς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χρήματα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money!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σχὲς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ἔχω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Hold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onto the money!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archaic imperative ending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by the Classical period survived in only a few instances: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στῆθι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φάθι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φαθί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γνῶθι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σεαυτόν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γιγνώσκω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thyself! </a:t>
            </a:r>
            <a:endParaRPr lang="el-GR" sz="20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ἴθι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εἶμι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Unit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ἴσθι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οἶδα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see Unit 19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…! or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51054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archaic imperative ending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active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by the Classical period survived in only a few instances.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passive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intransitive imperative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imperative cannot have an augment.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 + θη + θι = λύθητι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(&lt;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free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l-GR" sz="20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endParaRPr lang="en-US" sz="2000" u="sng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rule of pronunciation in Greek is that two consecutive syllables cannot each have aspiration. So in this case, –</a:t>
            </a:r>
            <a:r>
              <a:rPr lang="el-GR" sz="17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7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keeps the aspiration and the imperative ending loses the aspiration: –</a:t>
            </a:r>
            <a:r>
              <a:rPr lang="el-GR" sz="17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 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17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imperative uses the personal ending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 contract, as in the indicative: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λύου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ransom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horses!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λάβου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ἵππον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(for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yourself)!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marked by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 the personal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λῦσον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ὦ βασιλεῦ,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horses! 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λῦσαι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ἵππους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ransom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horses! </a:t>
            </a:r>
            <a:endParaRPr lang="el-G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command the listener(s)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marked by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 the personal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the imperative cannot have an augment.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λῦσαι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ἵππους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ransom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horses! </a:t>
            </a:r>
            <a:endParaRPr lang="el-G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Beware that this 2</a:t>
            </a:r>
            <a:r>
              <a:rPr lang="en-US" sz="1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singular imperative is easily confused with the aorist infinitive active. Often, however, the accent will differ: </a:t>
            </a:r>
            <a:r>
              <a:rPr lang="el-GR" sz="1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κέλευσαι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1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κελεῦσαι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(infinitive)</a:t>
            </a:r>
            <a:endParaRPr lang="el-GR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does not have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commands, but traditionally the helper verb “let” translates the idea: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someone else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it!”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 done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!” </a:t>
            </a:r>
          </a:p>
        </p:txBody>
      </p:sp>
    </p:spTree>
    <p:extLst>
      <p:ext uri="{BB962C8B-B14F-4D97-AF65-F5344CB8AC3E}">
        <p14:creationId xmlns:p14="http://schemas.microsoft.com/office/powerpoint/2010/main" val="10806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plural: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plural,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ωσαν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become more common in later Classical and then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Greek. </a:t>
            </a:r>
          </a:p>
        </p:txBody>
      </p:sp>
    </p:spTree>
    <p:extLst>
      <p:ext uri="{BB962C8B-B14F-4D97-AF65-F5344CB8AC3E}">
        <p14:creationId xmlns:p14="http://schemas.microsoft.com/office/powerpoint/2010/main" val="28027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release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ransom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horses.” 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 release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them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ransom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</p:txBody>
      </p:sp>
    </p:spTree>
    <p:extLst>
      <p:ext uri="{BB962C8B-B14F-4D97-AF65-F5344CB8AC3E}">
        <p14:creationId xmlns:p14="http://schemas.microsoft.com/office/powerpoint/2010/main" val="39466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λυσά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release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ransom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horses.” 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 release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them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ransom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</p:txBody>
      </p:sp>
    </p:spTree>
    <p:extLst>
      <p:ext uri="{BB962C8B-B14F-4D97-AF65-F5344CB8AC3E}">
        <p14:creationId xmlns:p14="http://schemas.microsoft.com/office/powerpoint/2010/main" val="28131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noun communicates THREE pieces of information: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endParaRPr lang="en-US" sz="20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endParaRPr lang="en-US" sz="20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</a:p>
          <a:p>
            <a:pPr marL="45720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</a:p>
          <a:p>
            <a:pPr lvl="2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 </a:t>
            </a:r>
          </a:p>
          <a:p>
            <a:pPr lvl="2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Dative </a:t>
            </a:r>
          </a:p>
          <a:p>
            <a:pPr lvl="2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 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λαβέ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grab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αβέ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him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her grab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horses.” 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αβέ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horses.”  </a:t>
            </a: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αβέ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 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them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horses.”  </a:t>
            </a:r>
          </a:p>
        </p:txBody>
      </p:sp>
    </p:spTree>
    <p:extLst>
      <p:ext uri="{BB962C8B-B14F-4D97-AF65-F5344CB8AC3E}">
        <p14:creationId xmlns:p14="http://schemas.microsoft.com/office/powerpoint/2010/main" val="28282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speaker uses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convey to the listener(s) a command for someone else to do something.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λυθή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ὁ ἵππος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passive) 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 released.”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λυθέ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οἱ ἵπποι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passive)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 released.”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negate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For example:  </a:t>
            </a: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μὴ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λῦε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ὦ βασιλεῦ,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ἵππον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don’t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horse!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μὴ λύσασθε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ἄνδρες Ἀθηναῖοι,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 of Athens,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don’t ransom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horses! 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μὴ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λαβέντων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τοὺς ἵππους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them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grab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horses.”  </a:t>
            </a:r>
          </a:p>
          <a:p>
            <a:pPr lvl="1">
              <a:defRPr/>
            </a:pPr>
            <a:r>
              <a:rPr lang="el-GR" sz="20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μὴ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λυθήτω</a:t>
            </a:r>
            <a:r>
              <a:rPr lang="el-GR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ὁ ἵππος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horse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be released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 </a:t>
            </a:r>
          </a:p>
          <a:p>
            <a:pPr lvl="1">
              <a:defRPr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Imperative Mood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“Master List of Greek Verb Endings” summarizes the imperative this way: 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IMPERATIVE</a:t>
            </a:r>
          </a:p>
          <a:p>
            <a:pPr marL="400050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same endings as (secondary) indicative</a:t>
            </a:r>
          </a:p>
          <a:p>
            <a:pPr marL="800100"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except 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singular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 :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</a:t>
            </a:r>
          </a:p>
          <a:p>
            <a:pPr marL="800100"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except weak/1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aorist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singular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</a:t>
            </a:r>
          </a:p>
          <a:p>
            <a:pPr marL="400050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singular: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τω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</a:t>
            </a:r>
          </a:p>
          <a:p>
            <a:pPr marL="51435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plural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ντων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active)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σθων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middle)</a:t>
            </a:r>
          </a:p>
        </p:txBody>
      </p:sp>
    </p:spTree>
    <p:extLst>
      <p:ext uri="{BB962C8B-B14F-4D97-AF65-F5344CB8AC3E}">
        <p14:creationId xmlns:p14="http://schemas.microsoft.com/office/powerpoint/2010/main" val="804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Biblical reading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reading. </a:t>
            </a: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verb, noun and pronoun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  <p:extLst>
      <p:ext uri="{BB962C8B-B14F-4D97-AF65-F5344CB8AC3E}">
        <p14:creationId xmlns:p14="http://schemas.microsoft.com/office/powerpoint/2010/main" val="2930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case indicates that a noun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a verb.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  </a:t>
            </a:r>
          </a:p>
          <a:p>
            <a:pPr lvl="1">
              <a:defRPr/>
            </a:pPr>
            <a:endParaRPr lang="en-US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rulers the child of Joseph.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 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indicates that a noun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(primary, direct)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a verb.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gives the rulers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child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Joseph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indicates that a noun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(indirect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a verb.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rulers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child of Joseph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76800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 </a:t>
            </a:r>
          </a:p>
          <a:p>
            <a:pPr lvl="1">
              <a:defRPr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indicates the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tool or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instrument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used to accomplish an action.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most often uses “with” to indicate this use. As often, where English uses a separate word, Greek uses a suffix.</a:t>
            </a:r>
            <a:endParaRPr lang="en-US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carries the child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her hands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76800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 part 1: Introduction to the Greek Noun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uses four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</a:p>
          <a:p>
            <a:pPr lvl="1">
              <a:defRPr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plays roughly the same role as the preposition “of” in English.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often, where English uses a separate word, Greek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suffix.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gives the rulers the child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Joseph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" indent="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cup is empty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water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13300</TotalTime>
  <Words>3634</Words>
  <Application>Microsoft Office PowerPoint</Application>
  <PresentationFormat>On-screen Show (4:3)</PresentationFormat>
  <Paragraphs>426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Ancient Greek for Everyone: A New Digital Resource for Beginning Greek 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Elementary Greek</vt:lpstr>
      <vt:lpstr>Elementary Greek</vt:lpstr>
      <vt:lpstr>Elementary Greek</vt:lpstr>
      <vt:lpstr>Elementary Greek</vt:lpstr>
      <vt:lpstr>Elementary Greek</vt:lpstr>
      <vt:lpstr>Ancient Greek for Everyone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584</cp:revision>
  <dcterms:created xsi:type="dcterms:W3CDTF">2012-08-17T18:41:45Z</dcterms:created>
  <dcterms:modified xsi:type="dcterms:W3CDTF">2013-09-05T21:19:11Z</dcterms:modified>
</cp:coreProperties>
</file>